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A3E_89B4807F.xml" ContentType="application/vnd.ms-powerpoint.comment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598" r:id="rId2"/>
    <p:sldId id="2607" r:id="rId3"/>
    <p:sldId id="2612" r:id="rId4"/>
    <p:sldId id="2640" r:id="rId5"/>
    <p:sldId id="2579" r:id="rId6"/>
    <p:sldId id="2637" r:id="rId7"/>
    <p:sldId id="2639" r:id="rId8"/>
    <p:sldId id="2615" r:id="rId9"/>
    <p:sldId id="2638" r:id="rId10"/>
    <p:sldId id="2617" r:id="rId11"/>
    <p:sldId id="2618" r:id="rId12"/>
    <p:sldId id="2613" r:id="rId13"/>
    <p:sldId id="2619" r:id="rId14"/>
    <p:sldId id="2620" r:id="rId15"/>
    <p:sldId id="2621" r:id="rId16"/>
    <p:sldId id="2623" r:id="rId17"/>
    <p:sldId id="2622" r:id="rId18"/>
    <p:sldId id="2625" r:id="rId19"/>
    <p:sldId id="2626" r:id="rId20"/>
    <p:sldId id="2629" r:id="rId21"/>
    <p:sldId id="2631" r:id="rId22"/>
    <p:sldId id="2627" r:id="rId23"/>
    <p:sldId id="2632" r:id="rId24"/>
    <p:sldId id="2633" r:id="rId25"/>
    <p:sldId id="2628" r:id="rId26"/>
    <p:sldId id="2635" r:id="rId27"/>
    <p:sldId id="2634" r:id="rId28"/>
    <p:sldId id="2593" r:id="rId29"/>
  </p:sldIdLst>
  <p:sldSz cx="12192000" cy="6858000"/>
  <p:notesSz cx="6858000" cy="9144000"/>
  <p:custDataLst>
    <p:tags r:id="rId3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07"/>
            <p14:sldId id="2612"/>
            <p14:sldId id="2640"/>
            <p14:sldId id="2579"/>
            <p14:sldId id="2637"/>
            <p14:sldId id="2639"/>
            <p14:sldId id="2615"/>
            <p14:sldId id="2638"/>
            <p14:sldId id="2617"/>
            <p14:sldId id="2618"/>
            <p14:sldId id="2613"/>
            <p14:sldId id="2619"/>
            <p14:sldId id="2620"/>
            <p14:sldId id="2621"/>
            <p14:sldId id="2623"/>
            <p14:sldId id="2622"/>
            <p14:sldId id="2625"/>
            <p14:sldId id="2626"/>
            <p14:sldId id="2629"/>
            <p14:sldId id="2631"/>
            <p14:sldId id="2627"/>
            <p14:sldId id="2632"/>
            <p14:sldId id="2633"/>
            <p14:sldId id="2628"/>
            <p14:sldId id="2635"/>
            <p14:sldId id="2634"/>
            <p14:sldId id="25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D007C"/>
    <a:srgbClr val="80C535"/>
    <a:srgbClr val="E7B457"/>
    <a:srgbClr val="47DAF7"/>
    <a:srgbClr val="B1B50B"/>
    <a:srgbClr val="9A9A16"/>
    <a:srgbClr val="59A798"/>
    <a:srgbClr val="969696"/>
    <a:srgbClr val="C8C8C8"/>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57" autoAdjust="0"/>
  </p:normalViewPr>
  <p:slideViewPr>
    <p:cSldViewPr snapToGrid="0">
      <p:cViewPr varScale="1">
        <p:scale>
          <a:sx n="104" d="100"/>
          <a:sy n="104" d="100"/>
        </p:scale>
        <p:origin x="144" y="234"/>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25.xml"/><Relationship Id="rId5" Type="http://schemas.openxmlformats.org/officeDocument/2006/relationships/slide" Target="slides/slide22.xml"/><Relationship Id="rId4"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87" len="14">
        <ac:context len="130" hash="1129049543"/>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a:t>Freie-Software-/Open-Source-/Freie-Hardware-Bewegung</a:t>
          </a:r>
          <a:endParaRPr lang="de-DE" dirty="0"/>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a:t>Freie-Software-/Open-Source-/Freie-Hardware-Bewegung</a:t>
          </a:r>
          <a:endParaRPr lang="de-DE" sz="1000" kern="1200" dirty="0"/>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14.01.2022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553229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8.xml"/><Relationship Id="rId21" Type="http://schemas.openxmlformats.org/officeDocument/2006/relationships/image" Target="../media/image14.svg"/><Relationship Id="rId7" Type="http://schemas.openxmlformats.org/officeDocument/2006/relationships/tags" Target="../tags/tag1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7.png"/><Relationship Id="rId5" Type="http://schemas.openxmlformats.org/officeDocument/2006/relationships/tags" Target="../tags/tag1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tags" Target="../tags/tag15.xml"/><Relationship Id="rId19" Type="http://schemas.openxmlformats.org/officeDocument/2006/relationships/image" Target="../media/image12.sv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hyperlink" Target="https://www.digitalwelt.org/themen/hackerethik/freie-software-bewegun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A3E_89B4807F.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www.catb.org/jargon/html/S/samurai.htm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tags" Target="../tags/tag18.xml"/><Relationship Id="rId21" Type="http://schemas.openxmlformats.org/officeDocument/2006/relationships/image" Target="../media/image15.png"/><Relationship Id="rId7" Type="http://schemas.openxmlformats.org/officeDocument/2006/relationships/tags" Target="../tags/tag22.xml"/><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tags" Target="../tags/tag17.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5.png"/><Relationship Id="rId24" Type="http://schemas.openxmlformats.org/officeDocument/2006/relationships/image" Target="../media/image18.svg"/><Relationship Id="rId5" Type="http://schemas.openxmlformats.org/officeDocument/2006/relationships/tags" Target="../tags/tag20.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10" Type="http://schemas.openxmlformats.org/officeDocument/2006/relationships/slideLayout" Target="../slideLayouts/slideLayout5.xml"/><Relationship Id="rId19" Type="http://schemas.openxmlformats.org/officeDocument/2006/relationships/image" Target="../media/image13.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Untertitel / fester Hintergrund</a:t>
            </a:r>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Freie Software Bewegung</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hlinkClick r:id="rId3"/>
              </a:rPr>
              <a:t>https://www.digitalwelt.org/themen/hackerethik/freie-software-bewegung</a:t>
            </a:r>
            <a:endParaRPr lang="de-DE" dirty="0"/>
          </a:p>
          <a:p>
            <a:pPr marL="298350" indent="-285750">
              <a:buFont typeface="Arial" panose="020B0604020202020204" pitchFamily="34" charset="0"/>
              <a:buChar char="•"/>
            </a:pPr>
            <a:r>
              <a:rPr lang="de-DE" dirty="0"/>
              <a:t>https://www.digitalwelt.org/themen/hackerethik</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spTree>
    <p:extLst>
      <p:ext uri="{BB962C8B-B14F-4D97-AF65-F5344CB8AC3E}">
        <p14:creationId xmlns:p14="http://schemas.microsoft.com/office/powerpoint/2010/main" val="36468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2"/>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Steven Levy (1984)</a:t>
            </a:r>
          </a:p>
          <a:p>
            <a:pPr marL="298350" indent="-285750">
              <a:buFont typeface="Arial" panose="020B0604020202020204" pitchFamily="34" charset="0"/>
              <a:buChar char="•"/>
            </a:pPr>
            <a:r>
              <a:rPr lang="de-DE" dirty="0"/>
              <a:t>Jargon File</a:t>
            </a:r>
          </a:p>
          <a:p>
            <a:pPr marL="298350" indent="-285750">
              <a:buFont typeface="Arial" panose="020B0604020202020204" pitchFamily="34" charset="0"/>
              <a:buChar char="•"/>
            </a:pPr>
            <a:r>
              <a:rPr lang="de-DE" dirty="0"/>
              <a:t>Hackerethik des CCC</a:t>
            </a:r>
          </a:p>
          <a:p>
            <a:pPr marL="501750" lvl="1" indent="-285750">
              <a:buFont typeface="Arial" panose="020B0604020202020204" pitchFamily="34" charset="0"/>
              <a:buChar char="•"/>
            </a:pPr>
            <a:r>
              <a:rPr lang="de-DE" dirty="0"/>
              <a:t>KGB-Hack</a:t>
            </a:r>
          </a:p>
          <a:p>
            <a:pPr marL="298350" indent="-285750">
              <a:buFont typeface="Arial" panose="020B0604020202020204" pitchFamily="34" charset="0"/>
              <a:buChar char="•"/>
            </a:pPr>
            <a:r>
              <a:rPr lang="de-DE" dirty="0"/>
              <a:t>Hackerethik als Arbeitsethik (</a:t>
            </a:r>
            <a:r>
              <a:rPr lang="de-DE" dirty="0" err="1"/>
              <a:t>Hirmanen</a:t>
            </a:r>
            <a:r>
              <a:rPr lang="de-DE" dirty="0"/>
              <a:t> 2001)</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12</a:t>
            </a:fld>
            <a:endParaRPr lang="de-DE" dirty="0"/>
          </a:p>
        </p:txBody>
      </p:sp>
    </p:spTree>
    <p:extLst>
      <p:ext uri="{BB962C8B-B14F-4D97-AF65-F5344CB8AC3E}">
        <p14:creationId xmlns:p14="http://schemas.microsoft.com/office/powerpoint/2010/main" val="3587505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Was ist das Jargon File</a:t>
            </a:r>
          </a:p>
          <a:p>
            <a:pPr marL="298350" indent="-285750">
              <a:buFont typeface="Arial" panose="020B0604020202020204" pitchFamily="34" charset="0"/>
              <a:buChar char="•"/>
            </a:pPr>
            <a:r>
              <a:rPr lang="de-DE" dirty="0"/>
              <a:t>Welche Definition von Hackerethik</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spTree>
    <p:extLst>
      <p:ext uri="{BB962C8B-B14F-4D97-AF65-F5344CB8AC3E}">
        <p14:creationId xmlns:p14="http://schemas.microsoft.com/office/powerpoint/2010/main" val="4727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en-US" dirty="0"/>
              <a:t>"Access to computers—and anything which might teach you something about the way the world works—should be unlimited and total. Always yield to the Hands-On Imperative!“</a:t>
            </a:r>
          </a:p>
          <a:p>
            <a:pPr marL="298350" indent="-285750">
              <a:buFont typeface="Arial" panose="020B0604020202020204" pitchFamily="34" charset="0"/>
              <a:buChar char="•"/>
            </a:pPr>
            <a:r>
              <a:rPr lang="en-US" dirty="0"/>
              <a:t>"All information should be free“</a:t>
            </a:r>
          </a:p>
          <a:p>
            <a:pPr marL="298350" indent="-285750">
              <a:buFont typeface="Arial" panose="020B0604020202020204" pitchFamily="34" charset="0"/>
              <a:buChar char="•"/>
            </a:pPr>
            <a:r>
              <a:rPr lang="de-DE" dirty="0"/>
              <a:t>"</a:t>
            </a:r>
            <a:r>
              <a:rPr lang="de-DE" dirty="0" err="1"/>
              <a:t>Mistrust</a:t>
            </a:r>
            <a:r>
              <a:rPr lang="de-DE" dirty="0"/>
              <a:t> </a:t>
            </a:r>
            <a:r>
              <a:rPr lang="de-DE" dirty="0" err="1"/>
              <a:t>authority</a:t>
            </a:r>
            <a:r>
              <a:rPr lang="de-DE" dirty="0"/>
              <a:t>—promote </a:t>
            </a:r>
            <a:r>
              <a:rPr lang="de-DE" dirty="0" err="1"/>
              <a:t>decentralization</a:t>
            </a:r>
            <a:r>
              <a:rPr lang="de-DE" dirty="0"/>
              <a:t>„</a:t>
            </a:r>
          </a:p>
          <a:p>
            <a:pPr marL="298350" indent="-285750">
              <a:buFont typeface="Arial" panose="020B0604020202020204" pitchFamily="34" charset="0"/>
              <a:buChar char="•"/>
            </a:pPr>
            <a:r>
              <a:rPr lang="en-US" dirty="0"/>
              <a:t>"Hackers should be judged by their hacking, not bogus criteria such as degrees, age, race, sex, or position“</a:t>
            </a:r>
          </a:p>
          <a:p>
            <a:pPr marL="298350" indent="-285750">
              <a:buFont typeface="Arial" panose="020B0604020202020204" pitchFamily="34" charset="0"/>
              <a:buChar char="•"/>
            </a:pPr>
            <a:r>
              <a:rPr lang="en-US" dirty="0"/>
              <a:t>"You can create art and beauty on a computer“</a:t>
            </a:r>
          </a:p>
          <a:p>
            <a:pPr marL="298350" indent="-285750">
              <a:buFont typeface="Arial" panose="020B0604020202020204" pitchFamily="34" charset="0"/>
              <a:buChar char="•"/>
            </a:pPr>
            <a:r>
              <a:rPr lang="en-US" dirty="0"/>
              <a:t>"Computers can change your life for the better"</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spTree>
    <p:extLst>
      <p:ext uri="{BB962C8B-B14F-4D97-AF65-F5344CB8AC3E}">
        <p14:creationId xmlns:p14="http://schemas.microsoft.com/office/powerpoint/2010/main" val="998445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Chaos Computer Club (CCC)</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https://www.ccc.de/de/hackerethik</a:t>
            </a:r>
          </a:p>
          <a:p>
            <a:pPr marL="298350" indent="-285750">
              <a:buFont typeface="Arial" panose="020B0604020202020204" pitchFamily="34" charset="0"/>
              <a:buChar char="•"/>
            </a:pPr>
            <a:r>
              <a:rPr lang="de-DE" dirty="0"/>
              <a:t>Kurze </a:t>
            </a:r>
            <a:r>
              <a:rPr lang="de-DE" dirty="0" err="1"/>
              <a:t>erklärung</a:t>
            </a:r>
            <a:r>
              <a:rPr lang="de-DE" dirty="0"/>
              <a:t> (CCC)</a:t>
            </a:r>
          </a:p>
          <a:p>
            <a:pPr marL="298350" indent="-285750">
              <a:buFont typeface="Arial" panose="020B0604020202020204" pitchFamily="34" charset="0"/>
              <a:buChar char="•"/>
            </a:pPr>
            <a:r>
              <a:rPr lang="de-DE" dirty="0"/>
              <a:t>Erweiterung</a:t>
            </a:r>
          </a:p>
          <a:p>
            <a:pPr marL="298350" indent="-285750">
              <a:buFont typeface="Arial" panose="020B0604020202020204" pitchFamily="34" charset="0"/>
              <a:buChar char="•"/>
            </a:pPr>
            <a:r>
              <a:rPr lang="de-DE" dirty="0"/>
              <a:t>KGB-Hack (was ist passiert, welche Änderungen in der Hackerethik)</a:t>
            </a:r>
          </a:p>
          <a:p>
            <a:pPr marL="298350" indent="-285750">
              <a:buFont typeface="Arial" panose="020B0604020202020204" pitchFamily="34" charset="0"/>
              <a:buChar char="•"/>
            </a:pP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Tree>
    <p:extLst>
      <p:ext uri="{BB962C8B-B14F-4D97-AF65-F5344CB8AC3E}">
        <p14:creationId xmlns:p14="http://schemas.microsoft.com/office/powerpoint/2010/main" val="3023336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marL="298350" indent="-285750">
              <a:buFont typeface="Arial" panose="020B0604020202020204" pitchFamily="34" charset="0"/>
              <a:buChar char="•"/>
            </a:pPr>
            <a:r>
              <a:rPr lang="de-DE" dirty="0"/>
              <a:t>Der Zugang zu Computern und allem, was einem zeigen kann, wie diese Welt funktioniert, sollte unbegrenzt und vollständig sein.</a:t>
            </a:r>
          </a:p>
          <a:p>
            <a:pPr marL="298350" indent="-285750">
              <a:buFont typeface="Arial" panose="020B0604020202020204" pitchFamily="34" charset="0"/>
              <a:buChar char="•"/>
            </a:pPr>
            <a:r>
              <a:rPr lang="de-DE" dirty="0"/>
              <a:t>Alle Informationen müssen frei sein.</a:t>
            </a:r>
          </a:p>
          <a:p>
            <a:pPr marL="298350" indent="-285750">
              <a:buFont typeface="Arial" panose="020B0604020202020204" pitchFamily="34" charset="0"/>
              <a:buChar char="•"/>
            </a:pPr>
            <a:r>
              <a:rPr lang="de-DE" dirty="0" err="1"/>
              <a:t>Mißtraue</a:t>
            </a:r>
            <a:r>
              <a:rPr lang="de-DE" dirty="0"/>
              <a:t> Autoritäten – fördere Dezentralisierung.</a:t>
            </a:r>
          </a:p>
          <a:p>
            <a:pPr marL="298350" indent="-285750">
              <a:buFont typeface="Arial" panose="020B0604020202020204" pitchFamily="34" charset="0"/>
              <a:buChar char="•"/>
            </a:pPr>
            <a:r>
              <a:rPr lang="de-DE" dirty="0"/>
              <a:t>Beurteile einen Hacker nach dem, was er tut, und nicht nach üblichen Kriterien wie Aussehen, Alter, Herkunft, Spezies, Geschlecht oder gesellschaftliche Stellung.</a:t>
            </a:r>
          </a:p>
          <a:p>
            <a:pPr marL="298350" indent="-285750">
              <a:buFont typeface="Arial" panose="020B0604020202020204" pitchFamily="34" charset="0"/>
              <a:buChar char="•"/>
            </a:pPr>
            <a:r>
              <a:rPr lang="de-DE" dirty="0"/>
              <a:t>Man kann mit einem Computer Kunst und Schönheit schaffen.</a:t>
            </a:r>
          </a:p>
          <a:p>
            <a:pPr marL="298350" indent="-285750">
              <a:buFont typeface="Arial" panose="020B0604020202020204" pitchFamily="34" charset="0"/>
              <a:buChar char="•"/>
            </a:pPr>
            <a:r>
              <a:rPr lang="de-DE" dirty="0"/>
              <a:t>Computer können dein Leben zum Besseren verändern.</a:t>
            </a:r>
          </a:p>
          <a:p>
            <a:pPr marL="298350" indent="-285750">
              <a:buFont typeface="Arial" panose="020B0604020202020204" pitchFamily="34" charset="0"/>
              <a:buChar char="•"/>
            </a:pPr>
            <a:r>
              <a:rPr lang="de-DE" dirty="0" err="1"/>
              <a:t>Mülle</a:t>
            </a:r>
            <a:r>
              <a:rPr lang="de-DE" dirty="0"/>
              <a:t> nicht in den Daten anderer Leute.</a:t>
            </a:r>
          </a:p>
          <a:p>
            <a:pPr marL="298350" indent="-285750">
              <a:buFont typeface="Arial" panose="020B0604020202020204" pitchFamily="34" charset="0"/>
              <a:buChar char="•"/>
            </a:pPr>
            <a:r>
              <a:rPr lang="de-DE"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 eindringen in Systeme (Computersicherheit)</a:t>
            </a:r>
          </a:p>
          <a:p>
            <a:r>
              <a:rPr lang="de-DE" dirty="0"/>
              <a:t>Sehr rudimentär gehalten, viel</a:t>
            </a:r>
          </a:p>
          <a:p>
            <a:r>
              <a:rPr lang="de-DE" dirty="0"/>
              <a:t>Interpretationsmöglichkeiten (GNU, weitere http://www.catb.org/jargon/html/H/hacker-ethic.html)</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17</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err="1"/>
              <a:t>Dezentralismus</a:t>
            </a:r>
            <a:endParaRPr lang="de-DE" dirty="0"/>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err="1"/>
              <a:t>Privatssphäre</a:t>
            </a:r>
            <a:endParaRPr lang="de-DE" dirty="0"/>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2"/>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(http://www.catb.org/jargon/html/S/samurai.html)</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34426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Hackerethik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1388853" y="2864741"/>
            <a:ext cx="452077" cy="454456"/>
          </a:xfrm>
        </p:spPr>
        <p:txBody>
          <a:bodyPr/>
          <a:lstStyle/>
          <a:p>
            <a:r>
              <a:rPr lang="de-DE" dirty="0"/>
              <a:t>2.1</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2058905" y="2864741"/>
            <a:ext cx="10083148" cy="454456"/>
          </a:xfrm>
        </p:spPr>
        <p:txBody>
          <a:bodyPr/>
          <a:lstStyle/>
          <a:p>
            <a:r>
              <a:rPr lang="de-DE" dirty="0"/>
              <a:t>Grundsätze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1388853" y="3463247"/>
            <a:ext cx="452077" cy="454456"/>
          </a:xfrm>
        </p:spPr>
        <p:txBody>
          <a:bodyPr/>
          <a:lstStyle/>
          <a:p>
            <a:r>
              <a:rPr lang="de-DE" dirty="0"/>
              <a:t>2.2</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2058905" y="3463247"/>
            <a:ext cx="10083148" cy="454456"/>
          </a:xfrm>
        </p:spPr>
        <p:txBody>
          <a:bodyPr/>
          <a:lstStyle/>
          <a:p>
            <a:r>
              <a:rPr lang="de-DE" dirty="0"/>
              <a:t>Freiheit</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1388853" y="4055482"/>
            <a:ext cx="452077" cy="454456"/>
          </a:xfrm>
        </p:spPr>
        <p:txBody>
          <a:bodyPr/>
          <a:lstStyle/>
          <a:p>
            <a:r>
              <a:rPr lang="de-DE" dirty="0"/>
              <a:t>2.3</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2058905" y="4055482"/>
            <a:ext cx="10083148" cy="454456"/>
          </a:xfrm>
        </p:spPr>
        <p:txBody>
          <a:bodyPr/>
          <a:lstStyle/>
          <a:p>
            <a:r>
              <a:rPr lang="de-DE" dirty="0"/>
              <a:t>Hackerethik als Arbeitsethik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p:txBody>
          <a:bodyPr/>
          <a:lstStyle/>
          <a:p>
            <a:r>
              <a:rPr lang="de-DE" dirty="0" err="1"/>
              <a:t>Hacktivism</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p:txBody>
          <a:bodyPr/>
          <a:lstStyle/>
          <a:p>
            <a:r>
              <a:rPr lang="de-DE" dirty="0"/>
              <a:t>Digitale Ethik vs.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Black-Hats (</a:t>
            </a:r>
            <a:r>
              <a:rPr lang="de-DE" dirty="0" err="1"/>
              <a:t>Ethical</a:t>
            </a:r>
            <a:r>
              <a:rPr lang="de-DE" dirty="0"/>
              <a:t>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(http://www.catb.org/jargon/html/S/samurai.html)</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42464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Grey-Hats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Begriffserklärung</a:t>
            </a:r>
          </a:p>
          <a:p>
            <a:pPr marL="298350" indent="-285750">
              <a:buFont typeface="Arial" panose="020B0604020202020204" pitchFamily="34" charset="0"/>
              <a:buChar char="•"/>
            </a:pPr>
            <a:r>
              <a:rPr lang="de-DE" dirty="0"/>
              <a:t>Begriff: Samurai (</a:t>
            </a:r>
            <a:r>
              <a:rPr lang="de-DE" dirty="0">
                <a:hlinkClick r:id="rId2"/>
              </a:rPr>
              <a:t>http://www.catb.org/jargon/html/S/samurai.html</a:t>
            </a:r>
            <a:r>
              <a:rPr lang="de-DE" dirty="0"/>
              <a:t>)</a:t>
            </a:r>
          </a:p>
          <a:p>
            <a:pPr marL="298350" indent="-285750">
              <a:buFont typeface="Arial" panose="020B0604020202020204" pitchFamily="34" charset="0"/>
              <a:buChar char="•"/>
            </a:pPr>
            <a:r>
              <a:rPr lang="de-DE" dirty="0"/>
              <a:t>Überleitung zu </a:t>
            </a:r>
            <a:r>
              <a:rPr lang="de-DE" dirty="0" err="1"/>
              <a:t>Hacktivism</a:t>
            </a:r>
            <a:endParaRPr lang="de-DE" dirty="0"/>
          </a:p>
          <a:p>
            <a:pPr marL="298350" indent="-285750">
              <a:buFont typeface="Arial" panose="020B0604020202020204" pitchFamily="34" charset="0"/>
              <a:buChar char="•"/>
            </a:pPr>
            <a:r>
              <a:rPr lang="de-DE" dirty="0"/>
              <a:t>Wie kann man ethisch Handeln, wenn man eine Sicherheitslücke gefunden hat</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369071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2"/>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Begriffserklärung</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420741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Unterschiedliche Definition von </a:t>
            </a:r>
            <a:r>
              <a:rPr lang="de-DE" dirty="0" err="1"/>
              <a:t>Hacktivism</a:t>
            </a:r>
            <a:endParaRPr lang="de-DE" dirty="0"/>
          </a:p>
          <a:p>
            <a:pPr marL="298350" indent="-285750">
              <a:buFont typeface="Arial" panose="020B0604020202020204" pitchFamily="34" charset="0"/>
              <a:buChar char="•"/>
            </a:pPr>
            <a:r>
              <a:rPr lang="de-DE" dirty="0"/>
              <a:t>Unterschiedliche Gruppen (Überblick): WikiLeaks, Anonymous, …</a:t>
            </a:r>
          </a:p>
          <a:p>
            <a:pPr marL="298350" indent="-285750">
              <a:buFont typeface="Arial" panose="020B0604020202020204" pitchFamily="34" charset="0"/>
              <a:buChar char="•"/>
            </a:pPr>
            <a:r>
              <a:rPr lang="de-DE" dirty="0"/>
              <a:t>Einzelne Aktionen</a:t>
            </a:r>
          </a:p>
          <a:p>
            <a:pPr marL="298350" indent="-285750">
              <a:buFont typeface="Arial" panose="020B0604020202020204" pitchFamily="34" charset="0"/>
              <a:buChar char="•"/>
            </a:pPr>
            <a:r>
              <a:rPr lang="de-DE" dirty="0"/>
              <a:t>Meinungs-Bots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err="1"/>
              <a:t>Hacktivism</a:t>
            </a:r>
            <a:endParaRPr lang="de-DE" dirty="0"/>
          </a:p>
        </p:txBody>
      </p:sp>
    </p:spTree>
    <p:extLst>
      <p:ext uri="{BB962C8B-B14F-4D97-AF65-F5344CB8AC3E}">
        <p14:creationId xmlns:p14="http://schemas.microsoft.com/office/powerpoint/2010/main" val="1325257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2"/>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vs. Hackerethik</a:t>
            </a:r>
          </a:p>
        </p:txBody>
      </p:sp>
    </p:spTree>
    <p:extLst>
      <p:ext uri="{BB962C8B-B14F-4D97-AF65-F5344CB8AC3E}">
        <p14:creationId xmlns:p14="http://schemas.microsoft.com/office/powerpoint/2010/main" val="3301528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r>
              <a:rPr lang="de-DE" dirty="0" err="1"/>
              <a:t>Proffesionsethik</a:t>
            </a:r>
            <a:r>
              <a:rPr lang="de-DE" dirty="0"/>
              <a:t> (Hackerethik als Vorbild) https://www.bvdw.org/fileadmin/bvdw/upload/dokumente/BVDW_Digitale_Ethik.pdf</a:t>
            </a:r>
          </a:p>
          <a:p>
            <a:pPr marL="298350" indent="-285750">
              <a:buFont typeface="Arial" panose="020B0604020202020204" pitchFamily="34" charset="0"/>
              <a:buChar char="•"/>
            </a:pPr>
            <a:r>
              <a:rPr lang="de-DE" dirty="0"/>
              <a:t>Folie 37</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408224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Dimensionen der Digitalen Ethik</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Folie 33</a:t>
            </a:r>
          </a:p>
          <a:p>
            <a:pPr marL="298350" indent="-285750">
              <a:buFont typeface="Arial" panose="020B0604020202020204" pitchFamily="34" charset="0"/>
              <a:buChar char="•"/>
            </a:pPr>
            <a:r>
              <a:rPr lang="de-DE" dirty="0"/>
              <a:t>Ethischer Umgang mit Daten wird vom CCC gefordert/formuliert („… private Daten schützen“)</a:t>
            </a:r>
          </a:p>
          <a:p>
            <a:pPr marL="501750" lvl="1" indent="-285750">
              <a:buFont typeface="Arial" panose="020B0604020202020204" pitchFamily="34" charset="0"/>
              <a:buChar char="•"/>
            </a:pPr>
            <a:r>
              <a:rPr lang="de-DE" dirty="0"/>
              <a:t>Clash : „Alle Informationen sollen frei zugänglich sein“</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vs. Hackerethik</a:t>
            </a:r>
          </a:p>
        </p:txBody>
      </p:sp>
    </p:spTree>
    <p:extLst>
      <p:ext uri="{BB962C8B-B14F-4D97-AF65-F5344CB8AC3E}">
        <p14:creationId xmlns:p14="http://schemas.microsoft.com/office/powerpoint/2010/main" val="97136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2"/>
          <a:srcRect l="22044" r="22044"/>
          <a:stretch>
            <a:fillRect/>
          </a:stretch>
        </p:blipFill>
        <p:spPr>
          <a:xfrm>
            <a:off x="6277202" y="1674000"/>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5" name="Inhaltsplatzhalter 4">
            <a:extLst>
              <a:ext uri="{FF2B5EF4-FFF2-40B4-BE49-F238E27FC236}">
                <a16:creationId xmlns:a16="http://schemas.microsoft.com/office/drawing/2014/main" id="{30FCE5F8-8E07-4E18-9E2B-0808F5C964FE}"/>
              </a:ext>
            </a:extLst>
          </p:cNvPr>
          <p:cNvSpPr>
            <a:spLocks noGrp="1"/>
          </p:cNvSpPr>
          <p:nvPr>
            <p:ph sz="half" idx="1"/>
          </p:nvPr>
        </p:nvSpPr>
        <p:spPr/>
        <p:txBody>
          <a:bodyPr/>
          <a:lstStyle/>
          <a:p>
            <a:pPr marL="298350" indent="-285750">
              <a:buFont typeface="Arial" panose="020B0604020202020204" pitchFamily="34" charset="0"/>
              <a:buChar char="•"/>
            </a:pPr>
            <a:r>
              <a:rPr lang="de-DE" dirty="0"/>
              <a:t>Kurze Einführung</a:t>
            </a:r>
          </a:p>
          <a:p>
            <a:pPr marL="298350" indent="-285750">
              <a:buFont typeface="Arial" panose="020B0604020202020204" pitchFamily="34" charset="0"/>
              <a:buChar char="•"/>
            </a:pPr>
            <a:r>
              <a:rPr lang="de-DE" dirty="0"/>
              <a:t>Nachrichten, Überschriften</a:t>
            </a:r>
          </a:p>
          <a:p>
            <a:pPr marL="298350" indent="-285750">
              <a:buFont typeface="Arial" panose="020B0604020202020204" pitchFamily="34" charset="0"/>
              <a:buChar char="•"/>
            </a:pPr>
            <a:r>
              <a:rPr lang="de-DE" dirty="0"/>
              <a:t>Begriffe</a:t>
            </a:r>
          </a:p>
          <a:p>
            <a:pPr marL="298350" indent="-285750">
              <a:buFont typeface="Arial" panose="020B0604020202020204" pitchFamily="34" charset="0"/>
              <a:buChar char="•"/>
            </a:pPr>
            <a:r>
              <a:rPr lang="de-DE" dirty="0"/>
              <a:t>Cyberkriminalität Statistik, warum ist Hackerethik wichtig für uns</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Tree>
    <p:extLst>
      <p:ext uri="{BB962C8B-B14F-4D97-AF65-F5344CB8AC3E}">
        <p14:creationId xmlns:p14="http://schemas.microsoft.com/office/powerpoint/2010/main" val="128773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584813474"/>
              </p:ext>
            </p:extLst>
          </p:nvPr>
        </p:nvGraphicFramePr>
        <p:xfrm>
          <a:off x="720725" y="1673225"/>
          <a:ext cx="5195888" cy="4645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2839135563"/>
              </p:ext>
            </p:extLst>
          </p:nvPr>
        </p:nvGraphicFramePr>
        <p:xfrm>
          <a:off x="6278563" y="1673225"/>
          <a:ext cx="5194300" cy="4645025"/>
        </p:xfrm>
        <a:graphic>
          <a:graphicData uri="http://schemas.openxmlformats.org/drawingml/2006/chart">
            <c:chart xmlns:c="http://schemas.openxmlformats.org/drawingml/2006/chart" xmlns:r="http://schemas.openxmlformats.org/officeDocument/2006/relationships" r:id="rId3"/>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4</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2"/>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298350" indent="-285750">
              <a:buFont typeface="Arial" panose="020B0604020202020204" pitchFamily="34" charset="0"/>
              <a:buChar char="•"/>
            </a:pPr>
            <a:r>
              <a:rPr lang="de-DE" dirty="0"/>
              <a:t>Freie-Software/Open-Source/Freie-Hardware-Bewegung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4112936449"/>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Hacker Begriff (eigene Wahrnehmung vs. öffentliche)</a:t>
            </a:r>
          </a:p>
          <a:p>
            <a:pPr marL="298350" indent="-285750">
              <a:buFont typeface="Arial" panose="020B0604020202020204" pitchFamily="34" charset="0"/>
              <a:buChar char="•"/>
            </a:pPr>
            <a:r>
              <a:rPr lang="de-DE" dirty="0"/>
              <a:t>Geschichte von Hackern (von MIT bis heute)</a:t>
            </a:r>
          </a:p>
          <a:p>
            <a:pPr marL="298350" indent="-285750">
              <a:buFont typeface="Arial" panose="020B0604020202020204" pitchFamily="34" charset="0"/>
              <a:buChar char="•"/>
            </a:pPr>
            <a:r>
              <a:rPr lang="de-DE" dirty="0"/>
              <a:t>Cracker vs. Hacker (Abgrenzung der Hacker)</a:t>
            </a:r>
          </a:p>
          <a:p>
            <a:pPr marL="298350" indent="-285750">
              <a:buFont typeface="Arial" panose="020B0604020202020204" pitchFamily="34" charset="0"/>
              <a:buChar char="•"/>
            </a:pPr>
            <a:r>
              <a:rPr lang="de-DE" dirty="0" err="1"/>
              <a:t>Phreaker</a:t>
            </a:r>
            <a:r>
              <a:rPr lang="de-DE" dirty="0"/>
              <a:t> -&gt; Cracker -&gt; Demoszene</a:t>
            </a:r>
          </a:p>
          <a:p>
            <a:pPr marL="298350" indent="-285750">
              <a:buFont typeface="Arial" panose="020B0604020202020204" pitchFamily="34" charset="0"/>
              <a:buChar char="•"/>
            </a:pPr>
            <a:r>
              <a:rPr lang="de-DE" dirty="0"/>
              <a:t>Freie-Software/Open-Source/Freie-Hardware-Bewegung</a:t>
            </a:r>
          </a:p>
          <a:p>
            <a:pPr marL="298350" indent="-285750">
              <a:buFont typeface="Arial" panose="020B0604020202020204" pitchFamily="34" charset="0"/>
              <a:buChar char="•"/>
            </a:pPr>
            <a:r>
              <a:rPr lang="de-DE" dirty="0"/>
              <a:t>Wo ist CCC einzuordnen</a:t>
            </a:r>
          </a:p>
          <a:p>
            <a:pPr marL="298350" indent="-285750">
              <a:buFont typeface="Arial" panose="020B0604020202020204" pitchFamily="34" charset="0"/>
              <a:buChar char="•"/>
            </a:pPr>
            <a:r>
              <a:rPr lang="de-DE" dirty="0"/>
              <a:t>Geschichte von Hackerethik (1984), von CCC und Jargon File</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9</a:t>
            </a:fld>
            <a:endParaRPr lang="de-DE" dirty="0"/>
          </a:p>
        </p:txBody>
      </p:sp>
    </p:spTree>
    <p:extLst>
      <p:ext uri="{BB962C8B-B14F-4D97-AF65-F5344CB8AC3E}">
        <p14:creationId xmlns:p14="http://schemas.microsoft.com/office/powerpoint/2010/main" val="150968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1176</Words>
  <Application>Microsoft Office PowerPoint</Application>
  <PresentationFormat>Breitbild</PresentationFormat>
  <Paragraphs>222</Paragraphs>
  <Slides>28</Slides>
  <Notes>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vt:lpstr>
      <vt:lpstr>Arial Black</vt:lpstr>
      <vt:lpstr>Symbol</vt:lpstr>
      <vt:lpstr>Wingdings</vt:lpstr>
      <vt:lpstr>Office</vt:lpstr>
      <vt:lpstr>Hackerethik</vt:lpstr>
      <vt:lpstr>Agenda</vt:lpstr>
      <vt:lpstr>Einführung</vt:lpstr>
      <vt:lpstr>Cyberkriminalität</vt:lpstr>
      <vt:lpstr>PowerPoint-Präsentation</vt:lpstr>
      <vt:lpstr>Das Bild eines Hackers</vt:lpstr>
      <vt:lpstr>Hacker: Begriff im Wandel der Zeit</vt:lpstr>
      <vt:lpstr>Hacker: Begriff im Wandel der Zeit</vt:lpstr>
      <vt:lpstr>Hacker: Begriff im Wandel der Zeit</vt:lpstr>
      <vt:lpstr>Freie Software Bewegung</vt:lpstr>
      <vt:lpstr>PowerPoint-Präsentation</vt:lpstr>
      <vt:lpstr>Geschichtliche Einordnung</vt:lpstr>
      <vt:lpstr>Jargon File</vt:lpstr>
      <vt:lpstr>Steven Levy</vt:lpstr>
      <vt:lpstr>Chaos Computer Club (CCC)</vt:lpstr>
      <vt:lpstr>Grundsätze des CCC</vt:lpstr>
      <vt:lpstr>Gegenüberstellung</vt:lpstr>
      <vt:lpstr>PowerPoint-Präsentation</vt:lpstr>
      <vt:lpstr>White-Hats (Ethical Hacking)</vt:lpstr>
      <vt:lpstr>Black-Hats (Ethical Hacking)</vt:lpstr>
      <vt:lpstr>Grey-Hats</vt:lpstr>
      <vt:lpstr>PowerPoint-Präsentation</vt:lpstr>
      <vt:lpstr>Begriffserklärung</vt:lpstr>
      <vt:lpstr>Gruppen und Aktionen</vt:lpstr>
      <vt:lpstr>PowerPoint-Präsentation</vt:lpstr>
      <vt:lpstr>Berührungspunkte mit der Digitalen Ethik</vt:lpstr>
      <vt:lpstr>Dimensionen der Digitalen Ethik</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Frantz Niklas Prochaska</cp:lastModifiedBy>
  <cp:revision>10</cp:revision>
  <dcterms:created xsi:type="dcterms:W3CDTF">2022-01-13T19:30:38Z</dcterms:created>
  <dcterms:modified xsi:type="dcterms:W3CDTF">2022-01-14T21:52:01Z</dcterms:modified>
</cp:coreProperties>
</file>